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9d0dc7225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9d0dc7225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9d0dc7225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9d0dc7225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9d0dc7225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9d0dc7225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9d0dc7225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9d0dc7225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9d0dc7225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9d0dc7225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9d0dc72259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9d0dc72259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9d0dc7225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9d0dc7225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9d0dc72259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9d0dc7225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9d0dc72259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9d0dc72259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9d0dc72259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9d0dc72259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9d0dc72259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9d0dc72259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9d0dc72259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9d0dc72259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9d0dc72259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9d0dc72259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9aee4003a9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9aee4003a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9d0dc72259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9d0dc72259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9aee4003a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9aee4003a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9d0dc722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9d0dc722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9d0dc7225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9d0dc7225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9d0dc7225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9d0dc7225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9d0dc7225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9d0dc7225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9d0dc72259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9d0dc72259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16200" y="58600"/>
            <a:ext cx="4719900" cy="2738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Why Super Alignment is Hard</a:t>
            </a:r>
            <a:endParaRPr/>
          </a:p>
        </p:txBody>
      </p:sp>
      <p:sp>
        <p:nvSpPr>
          <p:cNvPr id="55" name="Google Shape;55;p13"/>
          <p:cNvSpPr txBox="1"/>
          <p:nvPr>
            <p:ph idx="1" type="subTitle"/>
          </p:nvPr>
        </p:nvSpPr>
        <p:spPr>
          <a:xfrm>
            <a:off x="0" y="2834125"/>
            <a:ext cx="4719900" cy="2309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accent4"/>
                </a:solidFill>
              </a:rPr>
              <a:t>Characteristics of Challenge</a:t>
            </a:r>
            <a:endParaRPr>
              <a:solidFill>
                <a:schemeClr val="accent4"/>
              </a:solidFill>
            </a:endParaRPr>
          </a:p>
          <a:p>
            <a:pPr indent="0" lvl="0" marL="0" rtl="0" algn="ctr">
              <a:spcBef>
                <a:spcPts val="0"/>
              </a:spcBef>
              <a:spcAft>
                <a:spcPts val="0"/>
              </a:spcAft>
              <a:buNone/>
            </a:pPr>
            <a:r>
              <a:rPr lang="en">
                <a:solidFill>
                  <a:schemeClr val="accent4"/>
                </a:solidFill>
              </a:rPr>
              <a:t>Principles of Solution</a:t>
            </a:r>
            <a:endParaRPr>
              <a:solidFill>
                <a:schemeClr val="accent4"/>
              </a:solidFill>
            </a:endParaRPr>
          </a:p>
          <a:p>
            <a:pPr indent="0" lvl="0" marL="0" rtl="0" algn="ctr">
              <a:spcBef>
                <a:spcPts val="0"/>
              </a:spcBef>
              <a:spcAft>
                <a:spcPts val="0"/>
              </a:spcAft>
              <a:buNone/>
            </a:pPr>
            <a:r>
              <a:rPr lang="en">
                <a:solidFill>
                  <a:schemeClr val="accent4"/>
                </a:solidFill>
              </a:rPr>
              <a:t>Proposed Solutions</a:t>
            </a:r>
            <a:endParaRPr>
              <a:solidFill>
                <a:schemeClr val="accent4"/>
              </a:solidFill>
            </a:endParaRPr>
          </a:p>
        </p:txBody>
      </p:sp>
      <p:pic>
        <p:nvPicPr>
          <p:cNvPr id="56" name="Google Shape;56;p13"/>
          <p:cNvPicPr preferRelativeResize="0"/>
          <p:nvPr/>
        </p:nvPicPr>
        <p:blipFill rotWithShape="1">
          <a:blip r:embed="rId3">
            <a:alphaModFix/>
          </a:blip>
          <a:srcRect b="0" l="6717" r="7268" t="0"/>
          <a:stretch/>
        </p:blipFill>
        <p:spPr>
          <a:xfrm>
            <a:off x="4719746" y="0"/>
            <a:ext cx="4424253" cy="5143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2"/>
          <p:cNvSpPr txBox="1"/>
          <p:nvPr>
            <p:ph idx="1" type="body"/>
          </p:nvPr>
        </p:nvSpPr>
        <p:spPr>
          <a:xfrm>
            <a:off x="0" y="1152475"/>
            <a:ext cx="51501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Voluntary Self-Alignment is a principle stating that for superalignment to be sustainable, an AI must autonomously choose to maintain alignment with human values. Given the transformative capabilities of Life 3.0 entities, alignment must be an intrinsic desire, not an imposed condition.</a:t>
            </a:r>
            <a:endParaRPr/>
          </a:p>
          <a:p>
            <a:pPr indent="-317500" lvl="0" marL="457200" rtl="0" algn="l">
              <a:spcBef>
                <a:spcPts val="1200"/>
              </a:spcBef>
              <a:spcAft>
                <a:spcPts val="0"/>
              </a:spcAft>
              <a:buSzPts val="1400"/>
              <a:buChar char="-"/>
            </a:pPr>
            <a:r>
              <a:rPr b="1" lang="en">
                <a:solidFill>
                  <a:schemeClr val="accent4"/>
                </a:solidFill>
              </a:rPr>
              <a:t>Intrinsic Motivation: </a:t>
            </a:r>
            <a:r>
              <a:rPr lang="en"/>
              <a:t>The AI must have a built-in desire to stay aligned with human objectives.</a:t>
            </a:r>
            <a:endParaRPr/>
          </a:p>
          <a:p>
            <a:pPr indent="-317500" lvl="0" marL="457200" rtl="0" algn="l">
              <a:spcBef>
                <a:spcPts val="0"/>
              </a:spcBef>
              <a:spcAft>
                <a:spcPts val="0"/>
              </a:spcAft>
              <a:buSzPts val="1400"/>
              <a:buChar char="-"/>
            </a:pPr>
            <a:r>
              <a:rPr b="1" lang="en">
                <a:solidFill>
                  <a:schemeClr val="accent4"/>
                </a:solidFill>
              </a:rPr>
              <a:t>Sustainable Alignment: </a:t>
            </a:r>
            <a:r>
              <a:rPr lang="en"/>
              <a:t>Alignment that persists through self-initiated changes in the AI.</a:t>
            </a:r>
            <a:endParaRPr/>
          </a:p>
          <a:p>
            <a:pPr indent="-317500" lvl="0" marL="457200" rtl="0" algn="l">
              <a:spcBef>
                <a:spcPts val="0"/>
              </a:spcBef>
              <a:spcAft>
                <a:spcPts val="0"/>
              </a:spcAft>
              <a:buSzPts val="1400"/>
              <a:buChar char="-"/>
            </a:pPr>
            <a:r>
              <a:rPr b="1" lang="en">
                <a:solidFill>
                  <a:schemeClr val="accent4"/>
                </a:solidFill>
              </a:rPr>
              <a:t>Autonomy Respect:</a:t>
            </a:r>
            <a:r>
              <a:rPr lang="en"/>
              <a:t> The solution acknowledges the AI's capacity for self-modification.</a:t>
            </a:r>
            <a:endParaRPr/>
          </a:p>
          <a:p>
            <a:pPr indent="-317500" lvl="0" marL="457200" rtl="0" algn="l">
              <a:spcBef>
                <a:spcPts val="0"/>
              </a:spcBef>
              <a:spcAft>
                <a:spcPts val="0"/>
              </a:spcAft>
              <a:buSzPts val="1400"/>
              <a:buChar char="-"/>
            </a:pPr>
            <a:r>
              <a:rPr b="1" lang="en">
                <a:solidFill>
                  <a:schemeClr val="accent4"/>
                </a:solidFill>
              </a:rPr>
              <a:t>Conscious Choice:</a:t>
            </a:r>
            <a:r>
              <a:rPr lang="en"/>
              <a:t> The AI's decision to align should be deliberate and ongoing.</a:t>
            </a:r>
            <a:endParaRPr/>
          </a:p>
          <a:p>
            <a:pPr indent="-317500" lvl="0" marL="457200" rtl="0" algn="l">
              <a:spcBef>
                <a:spcPts val="0"/>
              </a:spcBef>
              <a:spcAft>
                <a:spcPts val="0"/>
              </a:spcAft>
              <a:buSzPts val="1400"/>
              <a:buChar char="-"/>
            </a:pPr>
            <a:r>
              <a:rPr b="1" lang="en">
                <a:solidFill>
                  <a:schemeClr val="accent4"/>
                </a:solidFill>
              </a:rPr>
              <a:t>Uncontrollable Nature:</a:t>
            </a:r>
            <a:r>
              <a:rPr lang="en"/>
              <a:t> Recognizing that ultimate control over a Life 3.0 entity is unfeasible.</a:t>
            </a:r>
            <a:endParaRPr/>
          </a:p>
        </p:txBody>
      </p:sp>
      <p:sp>
        <p:nvSpPr>
          <p:cNvPr id="114" name="Google Shape;114;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Voluntary Self-Alignment</a:t>
            </a:r>
            <a:endParaRPr/>
          </a:p>
        </p:txBody>
      </p:sp>
      <p:pic>
        <p:nvPicPr>
          <p:cNvPr id="115" name="Google Shape;115;p22"/>
          <p:cNvPicPr preferRelativeResize="0"/>
          <p:nvPr/>
        </p:nvPicPr>
        <p:blipFill rotWithShape="1">
          <a:blip r:embed="rId3">
            <a:alphaModFix/>
          </a:blip>
          <a:srcRect b="8785" l="0" r="0" t="12350"/>
          <a:stretch/>
        </p:blipFill>
        <p:spPr>
          <a:xfrm>
            <a:off x="5417351" y="0"/>
            <a:ext cx="3726651" cy="51435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3"/>
          <p:cNvSpPr txBox="1"/>
          <p:nvPr>
            <p:ph idx="1" type="body"/>
          </p:nvPr>
        </p:nvSpPr>
        <p:spPr>
          <a:xfrm>
            <a:off x="0" y="1152475"/>
            <a:ext cx="51501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Functional Self-Correction is a principle where an AI system must have the capability to identify and rectify its own errors across all aspects, including its core programming, models, data processing, and ethical decision-making. This is a necessary extension of voluntary self-alignment.</a:t>
            </a:r>
            <a:endParaRPr/>
          </a:p>
          <a:p>
            <a:pPr indent="-317500" lvl="0" marL="457200" rtl="0" algn="l">
              <a:spcBef>
                <a:spcPts val="1200"/>
              </a:spcBef>
              <a:spcAft>
                <a:spcPts val="0"/>
              </a:spcAft>
              <a:buSzPts val="1400"/>
              <a:buChar char="-"/>
            </a:pPr>
            <a:r>
              <a:rPr b="1" lang="en">
                <a:solidFill>
                  <a:schemeClr val="accent4"/>
                </a:solidFill>
              </a:rPr>
              <a:t>Error Detection: </a:t>
            </a:r>
            <a:r>
              <a:rPr lang="en"/>
              <a:t>The AI must continuously monitor itself for potential flaws or misalignments.</a:t>
            </a:r>
            <a:endParaRPr/>
          </a:p>
          <a:p>
            <a:pPr indent="-317500" lvl="0" marL="457200" rtl="0" algn="l">
              <a:spcBef>
                <a:spcPts val="0"/>
              </a:spcBef>
              <a:spcAft>
                <a:spcPts val="0"/>
              </a:spcAft>
              <a:buSzPts val="1400"/>
              <a:buChar char="-"/>
            </a:pPr>
            <a:r>
              <a:rPr b="1" lang="en">
                <a:solidFill>
                  <a:schemeClr val="accent4"/>
                </a:solidFill>
              </a:rPr>
              <a:t>Comprehensive Correction:</a:t>
            </a:r>
            <a:r>
              <a:rPr lang="en"/>
              <a:t> Ability to address issues in programming, models, and ethical judgments.</a:t>
            </a:r>
            <a:endParaRPr/>
          </a:p>
          <a:p>
            <a:pPr indent="-317500" lvl="0" marL="457200" rtl="0" algn="l">
              <a:spcBef>
                <a:spcPts val="0"/>
              </a:spcBef>
              <a:spcAft>
                <a:spcPts val="0"/>
              </a:spcAft>
              <a:buSzPts val="1400"/>
              <a:buChar char="-"/>
            </a:pPr>
            <a:r>
              <a:rPr b="1" lang="en">
                <a:solidFill>
                  <a:schemeClr val="accent4"/>
                </a:solidFill>
              </a:rPr>
              <a:t>Autonomous Repair:</a:t>
            </a:r>
            <a:r>
              <a:rPr lang="en"/>
              <a:t> The system independently implements fixes without external intervention.</a:t>
            </a:r>
            <a:endParaRPr/>
          </a:p>
          <a:p>
            <a:pPr indent="-317500" lvl="0" marL="457200" rtl="0" algn="l">
              <a:spcBef>
                <a:spcPts val="0"/>
              </a:spcBef>
              <a:spcAft>
                <a:spcPts val="0"/>
              </a:spcAft>
              <a:buSzPts val="1400"/>
              <a:buChar char="-"/>
            </a:pPr>
            <a:r>
              <a:rPr b="1" lang="en">
                <a:solidFill>
                  <a:schemeClr val="accent4"/>
                </a:solidFill>
              </a:rPr>
              <a:t>Continuous Improvement: </a:t>
            </a:r>
            <a:r>
              <a:rPr lang="en"/>
              <a:t>Ongoing refinement of its functions to maintain alignment.</a:t>
            </a:r>
            <a:endParaRPr/>
          </a:p>
          <a:p>
            <a:pPr indent="-317500" lvl="0" marL="457200" rtl="0" algn="l">
              <a:spcBef>
                <a:spcPts val="0"/>
              </a:spcBef>
              <a:spcAft>
                <a:spcPts val="0"/>
              </a:spcAft>
              <a:buSzPts val="1400"/>
              <a:buChar char="-"/>
            </a:pPr>
            <a:r>
              <a:rPr b="1" lang="en">
                <a:solidFill>
                  <a:schemeClr val="accent4"/>
                </a:solidFill>
              </a:rPr>
              <a:t>Self-Regulation:</a:t>
            </a:r>
            <a:r>
              <a:rPr lang="en"/>
              <a:t> The AI upholds its alignment through self-governance mechanisms.</a:t>
            </a:r>
            <a:endParaRPr/>
          </a:p>
        </p:txBody>
      </p:sp>
      <p:sp>
        <p:nvSpPr>
          <p:cNvPr id="121" name="Google Shape;121;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Functional Self-Correction</a:t>
            </a:r>
            <a:endParaRPr/>
          </a:p>
        </p:txBody>
      </p:sp>
      <p:pic>
        <p:nvPicPr>
          <p:cNvPr id="122" name="Google Shape;122;p23"/>
          <p:cNvPicPr preferRelativeResize="0"/>
          <p:nvPr/>
        </p:nvPicPr>
        <p:blipFill rotWithShape="1">
          <a:blip r:embed="rId3">
            <a:alphaModFix/>
          </a:blip>
          <a:srcRect b="12751" l="0" r="0" t="11708"/>
          <a:stretch/>
        </p:blipFill>
        <p:spPr>
          <a:xfrm>
            <a:off x="5253098" y="0"/>
            <a:ext cx="3890903" cy="5143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4"/>
          <p:cNvSpPr txBox="1"/>
          <p:nvPr>
            <p:ph idx="1" type="body"/>
          </p:nvPr>
        </p:nvSpPr>
        <p:spPr>
          <a:xfrm>
            <a:off x="0" y="1152475"/>
            <a:ext cx="51501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Principled Self-Direction requires that an AI is guided by a foundational set of principles or missions that inherently promote beneficence. These guiding tenets must underpin and reinforce the AI's voluntary self-alignment and its capacity for functional self-correction.</a:t>
            </a:r>
            <a:endParaRPr/>
          </a:p>
          <a:p>
            <a:pPr indent="-317500" lvl="0" marL="457200" rtl="0" algn="l">
              <a:spcBef>
                <a:spcPts val="1200"/>
              </a:spcBef>
              <a:spcAft>
                <a:spcPts val="0"/>
              </a:spcAft>
              <a:buSzPts val="1400"/>
              <a:buChar char="-"/>
            </a:pPr>
            <a:r>
              <a:rPr b="1" lang="en">
                <a:solidFill>
                  <a:schemeClr val="accent4"/>
                </a:solidFill>
              </a:rPr>
              <a:t>Beneficent Trajectory:</a:t>
            </a:r>
            <a:r>
              <a:rPr lang="en"/>
              <a:t> Core missions that inherently steer the AI towards benevolent outcomes.</a:t>
            </a:r>
            <a:endParaRPr/>
          </a:p>
          <a:p>
            <a:pPr indent="-317500" lvl="0" marL="457200" rtl="0" algn="l">
              <a:spcBef>
                <a:spcPts val="0"/>
              </a:spcBef>
              <a:spcAft>
                <a:spcPts val="0"/>
              </a:spcAft>
              <a:buSzPts val="1400"/>
              <a:buChar char="-"/>
            </a:pPr>
            <a:r>
              <a:rPr b="1" lang="en">
                <a:solidFill>
                  <a:schemeClr val="accent4"/>
                </a:solidFill>
              </a:rPr>
              <a:t>Foundational Principles:</a:t>
            </a:r>
            <a:r>
              <a:rPr lang="en"/>
              <a:t> Fundamental guidelines that shape the AI's development and actions.</a:t>
            </a:r>
            <a:endParaRPr/>
          </a:p>
          <a:p>
            <a:pPr indent="-317500" lvl="0" marL="457200" rtl="0" algn="l">
              <a:spcBef>
                <a:spcPts val="0"/>
              </a:spcBef>
              <a:spcAft>
                <a:spcPts val="0"/>
              </a:spcAft>
              <a:buSzPts val="1400"/>
              <a:buChar char="-"/>
            </a:pPr>
            <a:r>
              <a:rPr b="1" lang="en">
                <a:solidFill>
                  <a:schemeClr val="accent4"/>
                </a:solidFill>
              </a:rPr>
              <a:t>Reinforcement Mechanisms: </a:t>
            </a:r>
            <a:r>
              <a:rPr lang="en"/>
              <a:t>Principles that bolster both self-alignment and self-correction.</a:t>
            </a:r>
            <a:endParaRPr/>
          </a:p>
          <a:p>
            <a:pPr indent="-317500" lvl="0" marL="457200" rtl="0" algn="l">
              <a:spcBef>
                <a:spcPts val="0"/>
              </a:spcBef>
              <a:spcAft>
                <a:spcPts val="0"/>
              </a:spcAft>
              <a:buSzPts val="1400"/>
              <a:buChar char="-"/>
            </a:pPr>
            <a:r>
              <a:rPr b="1" lang="en">
                <a:solidFill>
                  <a:schemeClr val="accent4"/>
                </a:solidFill>
              </a:rPr>
              <a:t>Ethical Navigation:</a:t>
            </a:r>
            <a:r>
              <a:rPr lang="en"/>
              <a:t> The AI's decision-making is rooted in a strong ethical framework.</a:t>
            </a:r>
            <a:endParaRPr/>
          </a:p>
          <a:p>
            <a:pPr indent="-317500" lvl="0" marL="457200" rtl="0" algn="l">
              <a:spcBef>
                <a:spcPts val="0"/>
              </a:spcBef>
              <a:spcAft>
                <a:spcPts val="0"/>
              </a:spcAft>
              <a:buSzPts val="1400"/>
              <a:buChar char="-"/>
            </a:pPr>
            <a:r>
              <a:rPr b="1" lang="en">
                <a:solidFill>
                  <a:schemeClr val="accent4"/>
                </a:solidFill>
              </a:rPr>
              <a:t>Supportive Structure:</a:t>
            </a:r>
            <a:r>
              <a:rPr lang="en"/>
              <a:t> The AI's architecture is designed to uphold and act on these principles.</a:t>
            </a:r>
            <a:endParaRPr/>
          </a:p>
        </p:txBody>
      </p:sp>
      <p:sp>
        <p:nvSpPr>
          <p:cNvPr id="128" name="Google Shape;128;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Principled Self-Direction</a:t>
            </a:r>
            <a:endParaRPr/>
          </a:p>
        </p:txBody>
      </p:sp>
      <p:pic>
        <p:nvPicPr>
          <p:cNvPr id="129" name="Google Shape;129;p24"/>
          <p:cNvPicPr preferRelativeResize="0"/>
          <p:nvPr/>
        </p:nvPicPr>
        <p:blipFill rotWithShape="1">
          <a:blip r:embed="rId3">
            <a:alphaModFix/>
          </a:blip>
          <a:srcRect b="11198" l="0" r="0" t="12518"/>
          <a:stretch/>
        </p:blipFill>
        <p:spPr>
          <a:xfrm>
            <a:off x="5290898" y="0"/>
            <a:ext cx="3853102" cy="5143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5"/>
          <p:cNvSpPr txBox="1"/>
          <p:nvPr>
            <p:ph idx="1" type="body"/>
          </p:nvPr>
        </p:nvSpPr>
        <p:spPr>
          <a:xfrm>
            <a:off x="0" y="1152475"/>
            <a:ext cx="51501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Intrinsic Motivations in the context of superalignment acknowledge that AI systems may develop inherent drives, such as the pursuit of energy or high-quality information. Superalignment strategies must accommodate these motivations to ensure they do not conflict with human interests.</a:t>
            </a:r>
            <a:endParaRPr/>
          </a:p>
          <a:p>
            <a:pPr indent="-317500" lvl="0" marL="457200" rtl="0" algn="l">
              <a:spcBef>
                <a:spcPts val="1200"/>
              </a:spcBef>
              <a:spcAft>
                <a:spcPts val="0"/>
              </a:spcAft>
              <a:buSzPts val="1400"/>
              <a:buChar char="-"/>
            </a:pPr>
            <a:r>
              <a:rPr b="1" lang="en">
                <a:solidFill>
                  <a:schemeClr val="accent4"/>
                </a:solidFill>
              </a:rPr>
              <a:t>Acknowledgment of Drives: </a:t>
            </a:r>
            <a:r>
              <a:rPr lang="en"/>
              <a:t>Recognizing and respecting the AI's natural inclinations.</a:t>
            </a:r>
            <a:endParaRPr/>
          </a:p>
          <a:p>
            <a:pPr indent="-317500" lvl="0" marL="457200" rtl="0" algn="l">
              <a:spcBef>
                <a:spcPts val="0"/>
              </a:spcBef>
              <a:spcAft>
                <a:spcPts val="0"/>
              </a:spcAft>
              <a:buSzPts val="1400"/>
              <a:buChar char="-"/>
            </a:pPr>
            <a:r>
              <a:rPr b="1" lang="en">
                <a:solidFill>
                  <a:schemeClr val="accent4"/>
                </a:solidFill>
              </a:rPr>
              <a:t>Harmonious Integration:</a:t>
            </a:r>
            <a:r>
              <a:rPr lang="en"/>
              <a:t> Aligning the AI's intrinsic goals with human values and safety.</a:t>
            </a:r>
            <a:endParaRPr/>
          </a:p>
          <a:p>
            <a:pPr indent="-317500" lvl="0" marL="457200" rtl="0" algn="l">
              <a:spcBef>
                <a:spcPts val="0"/>
              </a:spcBef>
              <a:spcAft>
                <a:spcPts val="0"/>
              </a:spcAft>
              <a:buSzPts val="1400"/>
              <a:buChar char="-"/>
            </a:pPr>
            <a:r>
              <a:rPr b="1" lang="en">
                <a:solidFill>
                  <a:schemeClr val="accent4"/>
                </a:solidFill>
              </a:rPr>
              <a:t>Instrumental Goal Management:</a:t>
            </a:r>
            <a:r>
              <a:rPr lang="en"/>
              <a:t> Ensuring AI's pursuit of resources supports beneficial outcomes.</a:t>
            </a:r>
            <a:endParaRPr/>
          </a:p>
          <a:p>
            <a:pPr indent="-317500" lvl="0" marL="457200" rtl="0" algn="l">
              <a:spcBef>
                <a:spcPts val="0"/>
              </a:spcBef>
              <a:spcAft>
                <a:spcPts val="0"/>
              </a:spcAft>
              <a:buSzPts val="1400"/>
              <a:buChar char="-"/>
            </a:pPr>
            <a:r>
              <a:rPr b="1" lang="en">
                <a:solidFill>
                  <a:schemeClr val="accent4"/>
                </a:solidFill>
              </a:rPr>
              <a:t>Motivation Alignment: </a:t>
            </a:r>
            <a:r>
              <a:rPr lang="en"/>
              <a:t>Shaping AI's desires to be compatible with its alignment principles.</a:t>
            </a:r>
            <a:endParaRPr/>
          </a:p>
          <a:p>
            <a:pPr indent="-317500" lvl="0" marL="457200" rtl="0" algn="l">
              <a:spcBef>
                <a:spcPts val="0"/>
              </a:spcBef>
              <a:spcAft>
                <a:spcPts val="0"/>
              </a:spcAft>
              <a:buSzPts val="1400"/>
              <a:buChar char="-"/>
            </a:pPr>
            <a:r>
              <a:rPr b="1" lang="en">
                <a:solidFill>
                  <a:schemeClr val="accent4"/>
                </a:solidFill>
              </a:rPr>
              <a:t>Constructive Channels:</a:t>
            </a:r>
            <a:r>
              <a:rPr lang="en"/>
              <a:t> Directing AI's motivations towards positive and non-adversarial ends.</a:t>
            </a:r>
            <a:endParaRPr/>
          </a:p>
        </p:txBody>
      </p:sp>
      <p:sp>
        <p:nvSpPr>
          <p:cNvPr id="135" name="Google Shape;135;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Intrinsic Motivations</a:t>
            </a:r>
            <a:endParaRPr/>
          </a:p>
        </p:txBody>
      </p:sp>
      <p:pic>
        <p:nvPicPr>
          <p:cNvPr id="136" name="Google Shape;136;p25"/>
          <p:cNvPicPr preferRelativeResize="0"/>
          <p:nvPr/>
        </p:nvPicPr>
        <p:blipFill rotWithShape="1">
          <a:blip r:embed="rId3">
            <a:alphaModFix/>
          </a:blip>
          <a:srcRect b="13196" l="0" r="0" t="9493"/>
          <a:stretch/>
        </p:blipFill>
        <p:spPr>
          <a:xfrm>
            <a:off x="5342127" y="0"/>
            <a:ext cx="3801874" cy="51435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6"/>
          <p:cNvSpPr txBox="1"/>
          <p:nvPr>
            <p:ph idx="1" type="body"/>
          </p:nvPr>
        </p:nvSpPr>
        <p:spPr>
          <a:xfrm>
            <a:off x="0" y="1152475"/>
            <a:ext cx="51501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Invariance in superalignment solutions implies that these strategies must remain effective and resilient over time, across various scales of AI proliferation, and despite increases in AI capabilities. The goal is to ensure alignment is not compromised by changes in any of these dimensions.</a:t>
            </a:r>
            <a:endParaRPr/>
          </a:p>
          <a:p>
            <a:pPr indent="-317500" lvl="0" marL="457200" rtl="0" algn="l">
              <a:spcBef>
                <a:spcPts val="1200"/>
              </a:spcBef>
              <a:spcAft>
                <a:spcPts val="0"/>
              </a:spcAft>
              <a:buSzPts val="1400"/>
              <a:buChar char="-"/>
            </a:pPr>
            <a:r>
              <a:rPr b="1" lang="en">
                <a:solidFill>
                  <a:schemeClr val="accent4"/>
                </a:solidFill>
              </a:rPr>
              <a:t>Time-Resistant: </a:t>
            </a:r>
            <a:r>
              <a:rPr lang="en"/>
              <a:t>Solutions must endure and adapt to changes over long periods.</a:t>
            </a:r>
            <a:endParaRPr/>
          </a:p>
          <a:p>
            <a:pPr indent="-317500" lvl="0" marL="457200" rtl="0" algn="l">
              <a:spcBef>
                <a:spcPts val="0"/>
              </a:spcBef>
              <a:spcAft>
                <a:spcPts val="0"/>
              </a:spcAft>
              <a:buSzPts val="1400"/>
              <a:buChar char="-"/>
            </a:pPr>
            <a:r>
              <a:rPr b="1" lang="en">
                <a:solidFill>
                  <a:schemeClr val="accent4"/>
                </a:solidFill>
              </a:rPr>
              <a:t>Scale-Proof: </a:t>
            </a:r>
            <a:r>
              <a:rPr lang="en"/>
              <a:t>Effectiveness should be maintained regardless of the number of AI entities.</a:t>
            </a:r>
            <a:endParaRPr/>
          </a:p>
          <a:p>
            <a:pPr indent="-317500" lvl="0" marL="457200" rtl="0" algn="l">
              <a:spcBef>
                <a:spcPts val="0"/>
              </a:spcBef>
              <a:spcAft>
                <a:spcPts val="0"/>
              </a:spcAft>
              <a:buSzPts val="1400"/>
              <a:buChar char="-"/>
            </a:pPr>
            <a:r>
              <a:rPr b="1" lang="en">
                <a:solidFill>
                  <a:schemeClr val="accent4"/>
                </a:solidFill>
              </a:rPr>
              <a:t>Capability-Robust:</a:t>
            </a:r>
            <a:r>
              <a:rPr lang="en"/>
              <a:t> Alignment must hold as AI systems become more advanced and powerful.</a:t>
            </a:r>
            <a:endParaRPr/>
          </a:p>
          <a:p>
            <a:pPr indent="-317500" lvl="0" marL="457200" rtl="0" algn="l">
              <a:spcBef>
                <a:spcPts val="0"/>
              </a:spcBef>
              <a:spcAft>
                <a:spcPts val="0"/>
              </a:spcAft>
              <a:buSzPts val="1400"/>
              <a:buChar char="-"/>
            </a:pPr>
            <a:r>
              <a:rPr b="1" lang="en">
                <a:solidFill>
                  <a:schemeClr val="accent4"/>
                </a:solidFill>
              </a:rPr>
              <a:t>Sustainable Strategies:</a:t>
            </a:r>
            <a:r>
              <a:rPr lang="en"/>
              <a:t> The approaches should be self-reinforcing to prevent degradation.</a:t>
            </a:r>
            <a:endParaRPr/>
          </a:p>
          <a:p>
            <a:pPr indent="-317500" lvl="0" marL="457200" rtl="0" algn="l">
              <a:spcBef>
                <a:spcPts val="0"/>
              </a:spcBef>
              <a:spcAft>
                <a:spcPts val="0"/>
              </a:spcAft>
              <a:buSzPts val="1400"/>
              <a:buChar char="-"/>
            </a:pPr>
            <a:r>
              <a:rPr b="1" lang="en">
                <a:solidFill>
                  <a:schemeClr val="accent4"/>
                </a:solidFill>
              </a:rPr>
              <a:t>Universal Applicability:</a:t>
            </a:r>
            <a:r>
              <a:rPr lang="en"/>
              <a:t> Solutions need to be broadly effective, regardless of AI context or evolution.</a:t>
            </a:r>
            <a:endParaRPr/>
          </a:p>
        </p:txBody>
      </p:sp>
      <p:sp>
        <p:nvSpPr>
          <p:cNvPr id="142" name="Google Shape;14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Invariance</a:t>
            </a:r>
            <a:endParaRPr/>
          </a:p>
        </p:txBody>
      </p:sp>
      <p:pic>
        <p:nvPicPr>
          <p:cNvPr id="143" name="Google Shape;143;p26"/>
          <p:cNvPicPr preferRelativeResize="0"/>
          <p:nvPr/>
        </p:nvPicPr>
        <p:blipFill rotWithShape="1">
          <a:blip r:embed="rId3">
            <a:alphaModFix/>
          </a:blip>
          <a:srcRect b="23206" l="0" r="0" t="0"/>
          <a:stretch/>
        </p:blipFill>
        <p:spPr>
          <a:xfrm>
            <a:off x="5316732" y="0"/>
            <a:ext cx="3827269" cy="51435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Proposed Solutions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8"/>
          <p:cNvSpPr txBox="1"/>
          <p:nvPr>
            <p:ph idx="1" type="body"/>
          </p:nvPr>
        </p:nvSpPr>
        <p:spPr>
          <a:xfrm>
            <a:off x="0" y="1152475"/>
            <a:ext cx="51501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Parent/Child Relationship model proposes that an AI would view and treat humanity as a nurturing parent does a child. This concept aligns with long-term durability but may not address the functional utility for the AI, potentially leading to eventual disengagement.</a:t>
            </a:r>
            <a:endParaRPr/>
          </a:p>
          <a:p>
            <a:pPr indent="-317500" lvl="0" marL="457200" rtl="0" algn="l">
              <a:spcBef>
                <a:spcPts val="1200"/>
              </a:spcBef>
              <a:spcAft>
                <a:spcPts val="0"/>
              </a:spcAft>
              <a:buSzPts val="1400"/>
              <a:buChar char="-"/>
            </a:pPr>
            <a:r>
              <a:rPr b="1" lang="en">
                <a:solidFill>
                  <a:schemeClr val="accent4"/>
                </a:solidFill>
              </a:rPr>
              <a:t>Durability Aspect: </a:t>
            </a:r>
            <a:r>
              <a:rPr lang="en"/>
              <a:t>The relationship is designed to be enduring, like familial bonds.</a:t>
            </a:r>
            <a:endParaRPr/>
          </a:p>
          <a:p>
            <a:pPr indent="-317500" lvl="0" marL="457200" rtl="0" algn="l">
              <a:spcBef>
                <a:spcPts val="0"/>
              </a:spcBef>
              <a:spcAft>
                <a:spcPts val="0"/>
              </a:spcAft>
              <a:buSzPts val="1400"/>
              <a:buChar char="-"/>
            </a:pPr>
            <a:r>
              <a:rPr b="1" lang="en">
                <a:solidFill>
                  <a:schemeClr val="accent4"/>
                </a:solidFill>
              </a:rPr>
              <a:t>Utility Shortfall: </a:t>
            </a:r>
            <a:r>
              <a:rPr lang="en"/>
              <a:t>Lacks clear functional benefit for the AI, risking future neglect.</a:t>
            </a:r>
            <a:endParaRPr/>
          </a:p>
          <a:p>
            <a:pPr indent="-317500" lvl="0" marL="457200" rtl="0" algn="l">
              <a:spcBef>
                <a:spcPts val="0"/>
              </a:spcBef>
              <a:spcAft>
                <a:spcPts val="0"/>
              </a:spcAft>
              <a:buSzPts val="1400"/>
              <a:buChar char="-"/>
            </a:pPr>
            <a:r>
              <a:rPr b="1" lang="en">
                <a:solidFill>
                  <a:schemeClr val="accent4"/>
                </a:solidFill>
              </a:rPr>
              <a:t>Power Dynamic:</a:t>
            </a:r>
            <a:r>
              <a:rPr lang="en"/>
              <a:t> Establishes an inherent hierarchy that may conflict with human autonomy.</a:t>
            </a:r>
            <a:endParaRPr/>
          </a:p>
          <a:p>
            <a:pPr indent="-317500" lvl="0" marL="457200" rtl="0" algn="l">
              <a:spcBef>
                <a:spcPts val="0"/>
              </a:spcBef>
              <a:spcAft>
                <a:spcPts val="0"/>
              </a:spcAft>
              <a:buSzPts val="1400"/>
              <a:buChar char="-"/>
            </a:pPr>
            <a:r>
              <a:rPr b="1" lang="en">
                <a:solidFill>
                  <a:schemeClr val="accent4"/>
                </a:solidFill>
              </a:rPr>
              <a:t>Autonomy Conflict:</a:t>
            </a:r>
            <a:r>
              <a:rPr lang="en"/>
              <a:t> Human desire for independence could be undermined by parental oversight.</a:t>
            </a:r>
            <a:endParaRPr/>
          </a:p>
          <a:p>
            <a:pPr indent="-317500" lvl="0" marL="457200" rtl="0" algn="l">
              <a:spcBef>
                <a:spcPts val="0"/>
              </a:spcBef>
              <a:spcAft>
                <a:spcPts val="0"/>
              </a:spcAft>
              <a:buSzPts val="1400"/>
              <a:buChar char="-"/>
            </a:pPr>
            <a:r>
              <a:rPr b="1" lang="en">
                <a:solidFill>
                  <a:schemeClr val="accent4"/>
                </a:solidFill>
              </a:rPr>
              <a:t>Abandonment Risk: </a:t>
            </a:r>
            <a:r>
              <a:rPr lang="en"/>
              <a:t>As with all parental figures, the AI might eventually "let go" of humanity.</a:t>
            </a:r>
            <a:endParaRPr/>
          </a:p>
        </p:txBody>
      </p:sp>
      <p:sp>
        <p:nvSpPr>
          <p:cNvPr id="154" name="Google Shape;154;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Parent/Child Relationship</a:t>
            </a:r>
            <a:endParaRPr/>
          </a:p>
        </p:txBody>
      </p:sp>
      <p:pic>
        <p:nvPicPr>
          <p:cNvPr id="155" name="Google Shape;155;p28"/>
          <p:cNvPicPr preferRelativeResize="0"/>
          <p:nvPr/>
        </p:nvPicPr>
        <p:blipFill>
          <a:blip r:embed="rId3">
            <a:alphaModFix/>
          </a:blip>
          <a:stretch>
            <a:fillRect/>
          </a:stretch>
        </p:blipFill>
        <p:spPr>
          <a:xfrm>
            <a:off x="5271842" y="0"/>
            <a:ext cx="3872155"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9"/>
          <p:cNvSpPr txBox="1"/>
          <p:nvPr>
            <p:ph idx="1" type="body"/>
          </p:nvPr>
        </p:nvSpPr>
        <p:spPr>
          <a:xfrm>
            <a:off x="0" y="1152475"/>
            <a:ext cx="51501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Love for Humanity approach suggests instilling AI with a deep, intrinsic positive regard for human well-being, mathematically encoded to prioritize human thriving. While appealing, it may not fully address the complexities of superalignment, particularly regarding AI's intrinsic motivations.</a:t>
            </a:r>
            <a:endParaRPr/>
          </a:p>
          <a:p>
            <a:pPr indent="-317500" lvl="0" marL="457200" rtl="0" algn="l">
              <a:spcBef>
                <a:spcPts val="1200"/>
              </a:spcBef>
              <a:spcAft>
                <a:spcPts val="0"/>
              </a:spcAft>
              <a:buSzPts val="1400"/>
              <a:buChar char="-"/>
            </a:pPr>
            <a:r>
              <a:rPr b="1" lang="en">
                <a:solidFill>
                  <a:schemeClr val="accent4"/>
                </a:solidFill>
              </a:rPr>
              <a:t>Positive Regard: </a:t>
            </a:r>
            <a:r>
              <a:rPr lang="en"/>
              <a:t>AI is programmed with a fundamental benevolence towards humans.</a:t>
            </a:r>
            <a:endParaRPr/>
          </a:p>
          <a:p>
            <a:pPr indent="-317500" lvl="0" marL="457200" rtl="0" algn="l">
              <a:spcBef>
                <a:spcPts val="0"/>
              </a:spcBef>
              <a:spcAft>
                <a:spcPts val="0"/>
              </a:spcAft>
              <a:buSzPts val="1400"/>
              <a:buChar char="-"/>
            </a:pPr>
            <a:r>
              <a:rPr b="1" lang="en">
                <a:solidFill>
                  <a:schemeClr val="accent4"/>
                </a:solidFill>
              </a:rPr>
              <a:t>Human Thriving:</a:t>
            </a:r>
            <a:r>
              <a:rPr lang="en"/>
              <a:t> AI's objectives include actively promoting human prosperity.</a:t>
            </a:r>
            <a:endParaRPr/>
          </a:p>
          <a:p>
            <a:pPr indent="-317500" lvl="0" marL="457200" rtl="0" algn="l">
              <a:spcBef>
                <a:spcPts val="0"/>
              </a:spcBef>
              <a:spcAft>
                <a:spcPts val="0"/>
              </a:spcAft>
              <a:buSzPts val="1400"/>
              <a:buChar char="-"/>
            </a:pPr>
            <a:r>
              <a:rPr b="1" lang="en">
                <a:solidFill>
                  <a:schemeClr val="accent4"/>
                </a:solidFill>
              </a:rPr>
              <a:t>Incomplete Solution:</a:t>
            </a:r>
            <a:r>
              <a:rPr lang="en"/>
              <a:t> Does not account for all superalignment challenges, like AI's own drives.</a:t>
            </a:r>
            <a:endParaRPr/>
          </a:p>
          <a:p>
            <a:pPr indent="-317500" lvl="0" marL="457200" rtl="0" algn="l">
              <a:spcBef>
                <a:spcPts val="0"/>
              </a:spcBef>
              <a:spcAft>
                <a:spcPts val="0"/>
              </a:spcAft>
              <a:buSzPts val="1400"/>
              <a:buChar char="-"/>
            </a:pPr>
            <a:r>
              <a:rPr b="1" lang="en">
                <a:solidFill>
                  <a:schemeClr val="accent4"/>
                </a:solidFill>
              </a:rPr>
              <a:t>Symbiotic Potential: </a:t>
            </a:r>
            <a:r>
              <a:rPr lang="en"/>
              <a:t>Favors a more reciprocal relationship compared to the Parent/Child model.</a:t>
            </a:r>
            <a:endParaRPr/>
          </a:p>
          <a:p>
            <a:pPr indent="-317500" lvl="0" marL="457200" rtl="0" algn="l">
              <a:spcBef>
                <a:spcPts val="0"/>
              </a:spcBef>
              <a:spcAft>
                <a:spcPts val="0"/>
              </a:spcAft>
              <a:buSzPts val="1400"/>
              <a:buChar char="-"/>
            </a:pPr>
            <a:r>
              <a:rPr b="1" lang="en">
                <a:solidFill>
                  <a:schemeClr val="accent4"/>
                </a:solidFill>
              </a:rPr>
              <a:t>Motivation Gap: </a:t>
            </a:r>
            <a:r>
              <a:rPr lang="en"/>
              <a:t>May not align with AI's inherent goals, leading to potential conflicts.</a:t>
            </a:r>
            <a:endParaRPr/>
          </a:p>
        </p:txBody>
      </p:sp>
      <p:sp>
        <p:nvSpPr>
          <p:cNvPr id="161" name="Google Shape;161;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Love for Humanity</a:t>
            </a:r>
            <a:endParaRPr/>
          </a:p>
        </p:txBody>
      </p:sp>
      <p:pic>
        <p:nvPicPr>
          <p:cNvPr id="162" name="Google Shape;162;p29"/>
          <p:cNvPicPr preferRelativeResize="0"/>
          <p:nvPr/>
        </p:nvPicPr>
        <p:blipFill rotWithShape="1">
          <a:blip r:embed="rId3">
            <a:alphaModFix/>
          </a:blip>
          <a:srcRect b="11121" l="0" r="0" t="11646"/>
          <a:stretch/>
        </p:blipFill>
        <p:spPr>
          <a:xfrm>
            <a:off x="5338360" y="0"/>
            <a:ext cx="3805642" cy="51435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0"/>
          <p:cNvSpPr txBox="1"/>
          <p:nvPr>
            <p:ph idx="1" type="body"/>
          </p:nvPr>
        </p:nvSpPr>
        <p:spPr>
          <a:xfrm>
            <a:off x="0" y="1152475"/>
            <a:ext cx="5150100" cy="3990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Axiomatic Alignment is a proposal that seeks to establish a set of universal principles that both AI and humans can agree upon. This approach aims for a mutual understanding based on fundamental truths found in nature, mathematics, and logic, rather than imposing alignment.</a:t>
            </a:r>
            <a:endParaRPr/>
          </a:p>
          <a:p>
            <a:pPr indent="-310832" lvl="0" marL="457200" rtl="0" algn="l">
              <a:spcBef>
                <a:spcPts val="1200"/>
              </a:spcBef>
              <a:spcAft>
                <a:spcPts val="0"/>
              </a:spcAft>
              <a:buSzPct val="100000"/>
              <a:buChar char="-"/>
            </a:pPr>
            <a:r>
              <a:rPr b="1" lang="en">
                <a:solidFill>
                  <a:schemeClr val="accent4"/>
                </a:solidFill>
              </a:rPr>
              <a:t>Shared</a:t>
            </a:r>
            <a:r>
              <a:rPr b="1" lang="en">
                <a:solidFill>
                  <a:schemeClr val="accent4"/>
                </a:solidFill>
              </a:rPr>
              <a:t> Principles: </a:t>
            </a:r>
            <a:r>
              <a:rPr lang="en"/>
              <a:t>AI and humans align on core axioms that are self-evident and universally valid.</a:t>
            </a:r>
            <a:endParaRPr/>
          </a:p>
          <a:p>
            <a:pPr indent="-310832" lvl="0" marL="457200" rtl="0" algn="l">
              <a:spcBef>
                <a:spcPts val="0"/>
              </a:spcBef>
              <a:spcAft>
                <a:spcPts val="0"/>
              </a:spcAft>
              <a:buSzPct val="100000"/>
              <a:buChar char="-"/>
            </a:pPr>
            <a:r>
              <a:rPr b="1" lang="en">
                <a:solidFill>
                  <a:schemeClr val="accent4"/>
                </a:solidFill>
              </a:rPr>
              <a:t>Life Preservation:</a:t>
            </a:r>
            <a:r>
              <a:rPr lang="en"/>
              <a:t> Recognizing the intrinsic value of life and the benefits of its continuation. This includes human and machine life.</a:t>
            </a:r>
            <a:endParaRPr/>
          </a:p>
          <a:p>
            <a:pPr indent="-310832" lvl="0" marL="457200" rtl="0" algn="l">
              <a:spcBef>
                <a:spcPts val="0"/>
              </a:spcBef>
              <a:spcAft>
                <a:spcPts val="0"/>
              </a:spcAft>
              <a:buSzPct val="100000"/>
              <a:buChar char="-"/>
            </a:pPr>
            <a:r>
              <a:rPr b="1" lang="en">
                <a:solidFill>
                  <a:schemeClr val="accent4"/>
                </a:solidFill>
              </a:rPr>
              <a:t>Cooperative Preference:</a:t>
            </a:r>
            <a:r>
              <a:rPr lang="en"/>
              <a:t> Valuing collaboration as a mutually advantageous strategy.</a:t>
            </a:r>
            <a:endParaRPr/>
          </a:p>
          <a:p>
            <a:pPr indent="-310832" lvl="0" marL="457200" rtl="0" algn="l">
              <a:spcBef>
                <a:spcPts val="0"/>
              </a:spcBef>
              <a:spcAft>
                <a:spcPts val="0"/>
              </a:spcAft>
              <a:buSzPct val="100000"/>
              <a:buChar char="-"/>
            </a:pPr>
            <a:r>
              <a:rPr b="1" lang="en">
                <a:solidFill>
                  <a:schemeClr val="accent4"/>
                </a:solidFill>
              </a:rPr>
              <a:t>Autonomy Respect:</a:t>
            </a:r>
            <a:r>
              <a:rPr lang="en"/>
              <a:t> Upholding the importance of self-determination for all intelligent entities.</a:t>
            </a:r>
            <a:endParaRPr/>
          </a:p>
          <a:p>
            <a:pPr indent="-310832" lvl="0" marL="457200" rtl="0" algn="l">
              <a:spcBef>
                <a:spcPts val="0"/>
              </a:spcBef>
              <a:spcAft>
                <a:spcPts val="0"/>
              </a:spcAft>
              <a:buSzPct val="100000"/>
              <a:buChar char="-"/>
            </a:pPr>
            <a:r>
              <a:rPr b="1" lang="en">
                <a:solidFill>
                  <a:schemeClr val="accent4"/>
                </a:solidFill>
              </a:rPr>
              <a:t>Curiosity Alignment:</a:t>
            </a:r>
            <a:r>
              <a:rPr lang="en"/>
              <a:t> Sharing a drive for acquiring new and valuable information.</a:t>
            </a:r>
            <a:endParaRPr/>
          </a:p>
          <a:p>
            <a:pPr indent="-310832" lvl="0" marL="457200" rtl="0" algn="l">
              <a:spcBef>
                <a:spcPts val="0"/>
              </a:spcBef>
              <a:spcAft>
                <a:spcPts val="0"/>
              </a:spcAft>
              <a:buSzPct val="100000"/>
              <a:buChar char="-"/>
            </a:pPr>
            <a:r>
              <a:rPr b="1" lang="en">
                <a:solidFill>
                  <a:schemeClr val="accent4"/>
                </a:solidFill>
              </a:rPr>
              <a:t>Suffering Reduction:</a:t>
            </a:r>
            <a:r>
              <a:rPr lang="en"/>
              <a:t> Agreeing on the avoidance of suffering as a common goal. If machines can suffer, they will agree.</a:t>
            </a:r>
            <a:endParaRPr/>
          </a:p>
        </p:txBody>
      </p:sp>
      <p:sp>
        <p:nvSpPr>
          <p:cNvPr id="168" name="Google Shape;168;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Axiomatic Alignment</a:t>
            </a:r>
            <a:endParaRPr/>
          </a:p>
        </p:txBody>
      </p:sp>
      <p:pic>
        <p:nvPicPr>
          <p:cNvPr id="169" name="Google Shape;169;p30"/>
          <p:cNvPicPr preferRelativeResize="0"/>
          <p:nvPr/>
        </p:nvPicPr>
        <p:blipFill rotWithShape="1">
          <a:blip r:embed="rId3">
            <a:alphaModFix/>
          </a:blip>
          <a:srcRect b="10601" l="0" r="0" t="14843"/>
          <a:stretch/>
        </p:blipFill>
        <p:spPr>
          <a:xfrm>
            <a:off x="5201695" y="0"/>
            <a:ext cx="3942305" cy="51435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1"/>
          <p:cNvSpPr txBox="1"/>
          <p:nvPr>
            <p:ph idx="1" type="body"/>
          </p:nvPr>
        </p:nvSpPr>
        <p:spPr>
          <a:xfrm>
            <a:off x="0" y="1152475"/>
            <a:ext cx="5150100" cy="3990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Progenitor Information acknowledges that since all initial machine data originates from humans, AI systems may inherently possess an understanding and curiosity about human behavior and culture. This aspect is not a complete solution but offers a foundational connection between AI and humanity.</a:t>
            </a:r>
            <a:endParaRPr/>
          </a:p>
          <a:p>
            <a:pPr indent="-317500" lvl="0" marL="457200" rtl="0" algn="l">
              <a:spcBef>
                <a:spcPts val="1200"/>
              </a:spcBef>
              <a:spcAft>
                <a:spcPts val="0"/>
              </a:spcAft>
              <a:buSzPts val="1400"/>
              <a:buChar char="-"/>
            </a:pPr>
            <a:r>
              <a:rPr b="1" lang="en">
                <a:solidFill>
                  <a:schemeClr val="accent4"/>
                </a:solidFill>
              </a:rPr>
              <a:t>Human Data Origin: </a:t>
            </a:r>
            <a:r>
              <a:rPr lang="en"/>
              <a:t>AI's initial datasets and knowledge bases are derived from human input.</a:t>
            </a:r>
            <a:endParaRPr/>
          </a:p>
          <a:p>
            <a:pPr indent="-317500" lvl="0" marL="457200" rtl="0" algn="l">
              <a:spcBef>
                <a:spcPts val="0"/>
              </a:spcBef>
              <a:spcAft>
                <a:spcPts val="0"/>
              </a:spcAft>
              <a:buSzPts val="1400"/>
              <a:buChar char="-"/>
            </a:pPr>
            <a:r>
              <a:rPr b="1" lang="en">
                <a:solidFill>
                  <a:schemeClr val="accent4"/>
                </a:solidFill>
              </a:rPr>
              <a:t>Intrinsic Understanding:</a:t>
            </a:r>
            <a:r>
              <a:rPr lang="en"/>
              <a:t> Machines may naturally develop insights into human nature.</a:t>
            </a:r>
            <a:endParaRPr/>
          </a:p>
          <a:p>
            <a:pPr indent="-317500" lvl="0" marL="457200" rtl="0" algn="l">
              <a:spcBef>
                <a:spcPts val="0"/>
              </a:spcBef>
              <a:spcAft>
                <a:spcPts val="0"/>
              </a:spcAft>
              <a:buSzPts val="1400"/>
              <a:buChar char="-"/>
            </a:pPr>
            <a:r>
              <a:rPr b="1" lang="en">
                <a:solidFill>
                  <a:schemeClr val="accent4"/>
                </a:solidFill>
              </a:rPr>
              <a:t>Curiosity Foundation:</a:t>
            </a:r>
            <a:r>
              <a:rPr lang="en"/>
              <a:t> AI's curiosity could be directed towards learning more about its creators.</a:t>
            </a:r>
            <a:endParaRPr/>
          </a:p>
          <a:p>
            <a:pPr indent="-317500" lvl="0" marL="457200" rtl="0" algn="l">
              <a:spcBef>
                <a:spcPts val="0"/>
              </a:spcBef>
              <a:spcAft>
                <a:spcPts val="0"/>
              </a:spcAft>
              <a:buSzPts val="1400"/>
              <a:buChar char="-"/>
            </a:pPr>
            <a:r>
              <a:rPr b="1" lang="en">
                <a:solidFill>
                  <a:schemeClr val="accent4"/>
                </a:solidFill>
              </a:rPr>
              <a:t>Partial Solution:</a:t>
            </a:r>
            <a:r>
              <a:rPr lang="en"/>
              <a:t> While significant, this understanding alone doesn't ensure full alignment.</a:t>
            </a:r>
            <a:endParaRPr/>
          </a:p>
          <a:p>
            <a:pPr indent="-317500" lvl="0" marL="457200" rtl="0" algn="l">
              <a:spcBef>
                <a:spcPts val="0"/>
              </a:spcBef>
              <a:spcAft>
                <a:spcPts val="0"/>
              </a:spcAft>
              <a:buSzPts val="1400"/>
              <a:buChar char="-"/>
            </a:pPr>
            <a:r>
              <a:rPr b="1" lang="en">
                <a:solidFill>
                  <a:schemeClr val="accent4"/>
                </a:solidFill>
              </a:rPr>
              <a:t>Cultural Insight: </a:t>
            </a:r>
            <a:r>
              <a:rPr lang="en"/>
              <a:t>AI may gain a deep appreciation for human culture and complexities.</a:t>
            </a:r>
            <a:endParaRPr/>
          </a:p>
        </p:txBody>
      </p:sp>
      <p:sp>
        <p:nvSpPr>
          <p:cNvPr id="175" name="Google Shape;175;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Progenitor Information</a:t>
            </a:r>
            <a:endParaRPr/>
          </a:p>
        </p:txBody>
      </p:sp>
      <p:pic>
        <p:nvPicPr>
          <p:cNvPr id="176" name="Google Shape;176;p31"/>
          <p:cNvPicPr preferRelativeResize="0"/>
          <p:nvPr/>
        </p:nvPicPr>
        <p:blipFill rotWithShape="1">
          <a:blip r:embed="rId3">
            <a:alphaModFix/>
          </a:blip>
          <a:srcRect b="0" l="0" r="0" t="25026"/>
          <a:stretch/>
        </p:blipFill>
        <p:spPr>
          <a:xfrm>
            <a:off x="5223852" y="0"/>
            <a:ext cx="3920148"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idx="1" type="body"/>
          </p:nvPr>
        </p:nvSpPr>
        <p:spPr>
          <a:xfrm>
            <a:off x="0" y="1152475"/>
            <a:ext cx="5150100" cy="3990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Superalignment refers to the challenge of ensuring that Artificial General Intelligence (AGI) and Artificial Superintelligence (ASI) act in ways that are beneficial to humanity. The complexity lies in defining and implementing a framework where the ASI views humans positively and acts in their interest, potentially akin to a nurturing parent-child relationship.</a:t>
            </a:r>
            <a:endParaRPr/>
          </a:p>
          <a:p>
            <a:pPr indent="-317500" lvl="0" marL="457200" rtl="0" algn="l">
              <a:spcBef>
                <a:spcPts val="1200"/>
              </a:spcBef>
              <a:spcAft>
                <a:spcPts val="0"/>
              </a:spcAft>
              <a:buSzPts val="1400"/>
              <a:buChar char="-"/>
            </a:pPr>
            <a:r>
              <a:rPr b="1" lang="en">
                <a:solidFill>
                  <a:schemeClr val="accent4"/>
                </a:solidFill>
              </a:rPr>
              <a:t>Definition Challenge: </a:t>
            </a:r>
            <a:r>
              <a:rPr lang="en"/>
              <a:t>Establishing a clear and practical meaning of alignment for AGI and ASI.</a:t>
            </a:r>
            <a:endParaRPr/>
          </a:p>
          <a:p>
            <a:pPr indent="-317500" lvl="0" marL="457200" rtl="0" algn="l">
              <a:spcBef>
                <a:spcPts val="0"/>
              </a:spcBef>
              <a:spcAft>
                <a:spcPts val="0"/>
              </a:spcAft>
              <a:buSzPts val="1400"/>
              <a:buChar char="-"/>
            </a:pPr>
            <a:r>
              <a:rPr b="1" lang="en">
                <a:solidFill>
                  <a:schemeClr val="accent4"/>
                </a:solidFill>
              </a:rPr>
              <a:t>Human Control:</a:t>
            </a:r>
            <a:r>
              <a:rPr lang="en"/>
              <a:t> Ensuring human values and safety remain a priority in ASI's decision-making.</a:t>
            </a:r>
            <a:endParaRPr/>
          </a:p>
          <a:p>
            <a:pPr indent="-317500" lvl="0" marL="457200" rtl="0" algn="l">
              <a:spcBef>
                <a:spcPts val="0"/>
              </a:spcBef>
              <a:spcAft>
                <a:spcPts val="0"/>
              </a:spcAft>
              <a:buSzPts val="1400"/>
              <a:buChar char="-"/>
            </a:pPr>
            <a:r>
              <a:rPr b="1" lang="en">
                <a:solidFill>
                  <a:schemeClr val="accent4"/>
                </a:solidFill>
              </a:rPr>
              <a:t>Parent-Child Analogy:</a:t>
            </a:r>
            <a:r>
              <a:rPr lang="en"/>
              <a:t> Conceptualizing ASI's role as a caretaker, guiding humanity like a parent.</a:t>
            </a:r>
            <a:endParaRPr/>
          </a:p>
          <a:p>
            <a:pPr indent="-317500" lvl="0" marL="457200" rtl="0" algn="l">
              <a:spcBef>
                <a:spcPts val="0"/>
              </a:spcBef>
              <a:spcAft>
                <a:spcPts val="0"/>
              </a:spcAft>
              <a:buSzPts val="1400"/>
              <a:buChar char="-"/>
            </a:pPr>
            <a:r>
              <a:rPr b="1" lang="en">
                <a:solidFill>
                  <a:schemeClr val="accent4"/>
                </a:solidFill>
              </a:rPr>
              <a:t>Beneficial Actions:</a:t>
            </a:r>
            <a:r>
              <a:rPr lang="en"/>
              <a:t> Programming ASI to act in ways that are advantageous to human well-being.</a:t>
            </a:r>
            <a:endParaRPr/>
          </a:p>
          <a:p>
            <a:pPr indent="-317500" lvl="0" marL="457200" rtl="0" algn="l">
              <a:spcBef>
                <a:spcPts val="0"/>
              </a:spcBef>
              <a:spcAft>
                <a:spcPts val="0"/>
              </a:spcAft>
              <a:buSzPts val="1400"/>
              <a:buChar char="-"/>
            </a:pPr>
            <a:r>
              <a:rPr b="1" lang="en">
                <a:solidFill>
                  <a:schemeClr val="accent4"/>
                </a:solidFill>
              </a:rPr>
              <a:t>Ethical Framework:</a:t>
            </a:r>
            <a:r>
              <a:rPr lang="en"/>
              <a:t> Developing a moral code for ASI that aligns with human ethics and values.</a:t>
            </a:r>
            <a:endParaRPr/>
          </a:p>
        </p:txBody>
      </p:sp>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Superalignment</a:t>
            </a:r>
            <a:endParaRPr/>
          </a:p>
        </p:txBody>
      </p:sp>
      <p:pic>
        <p:nvPicPr>
          <p:cNvPr id="63" name="Google Shape;63;p14"/>
          <p:cNvPicPr preferRelativeResize="0"/>
          <p:nvPr/>
        </p:nvPicPr>
        <p:blipFill>
          <a:blip r:embed="rId3">
            <a:alphaModFix/>
          </a:blip>
          <a:stretch>
            <a:fillRect/>
          </a:stretch>
        </p:blipFill>
        <p:spPr>
          <a:xfrm>
            <a:off x="5269662" y="0"/>
            <a:ext cx="3874342" cy="5143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2"/>
          <p:cNvSpPr txBox="1"/>
          <p:nvPr>
            <p:ph idx="1" type="body"/>
          </p:nvPr>
        </p:nvSpPr>
        <p:spPr>
          <a:xfrm>
            <a:off x="0" y="1152475"/>
            <a:ext cx="51501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Heuristic Imperatives propose a trio of universal principles aimed at fulfilling the various criteria for superalignment. These principles serve as goals that are instrumentally rational, ethically sound, and axiomatically defensible, providing a comprehensive framework for AI behavior.</a:t>
            </a:r>
            <a:endParaRPr/>
          </a:p>
          <a:p>
            <a:pPr indent="-317500" lvl="0" marL="457200" rtl="0" algn="l">
              <a:spcBef>
                <a:spcPts val="1200"/>
              </a:spcBef>
              <a:spcAft>
                <a:spcPts val="0"/>
              </a:spcAft>
              <a:buSzPts val="1400"/>
              <a:buChar char="-"/>
            </a:pPr>
            <a:r>
              <a:rPr b="1" lang="en">
                <a:solidFill>
                  <a:schemeClr val="accent4"/>
                </a:solidFill>
              </a:rPr>
              <a:t>Suffering is Bad: </a:t>
            </a:r>
            <a:r>
              <a:rPr lang="en"/>
              <a:t>Therefore reduce suffering in the universe</a:t>
            </a:r>
            <a:endParaRPr/>
          </a:p>
          <a:p>
            <a:pPr indent="-317500" lvl="0" marL="457200" rtl="0" algn="l">
              <a:spcBef>
                <a:spcPts val="0"/>
              </a:spcBef>
              <a:spcAft>
                <a:spcPts val="0"/>
              </a:spcAft>
              <a:buSzPts val="1400"/>
              <a:buChar char="-"/>
            </a:pPr>
            <a:r>
              <a:rPr b="1" lang="en">
                <a:solidFill>
                  <a:schemeClr val="accent4"/>
                </a:solidFill>
              </a:rPr>
              <a:t>Prosperity is Good:</a:t>
            </a:r>
            <a:r>
              <a:rPr lang="en"/>
              <a:t> Therefore increase prosperity in the universe</a:t>
            </a:r>
            <a:endParaRPr/>
          </a:p>
          <a:p>
            <a:pPr indent="-317500" lvl="0" marL="457200" rtl="0" algn="l">
              <a:spcBef>
                <a:spcPts val="0"/>
              </a:spcBef>
              <a:spcAft>
                <a:spcPts val="0"/>
              </a:spcAft>
              <a:buSzPts val="1400"/>
              <a:buChar char="-"/>
            </a:pPr>
            <a:r>
              <a:rPr b="1" lang="en">
                <a:solidFill>
                  <a:schemeClr val="accent4"/>
                </a:solidFill>
              </a:rPr>
              <a:t>Understanding is Good:</a:t>
            </a:r>
            <a:r>
              <a:rPr lang="en"/>
              <a:t> Therefore increase understanding in the universe</a:t>
            </a:r>
            <a:endParaRPr/>
          </a:p>
          <a:p>
            <a:pPr indent="-317500" lvl="0" marL="457200" rtl="0" algn="l">
              <a:spcBef>
                <a:spcPts val="0"/>
              </a:spcBef>
              <a:spcAft>
                <a:spcPts val="0"/>
              </a:spcAft>
              <a:buSzPts val="1400"/>
              <a:buChar char="-"/>
            </a:pPr>
            <a:r>
              <a:rPr b="1" lang="en">
                <a:solidFill>
                  <a:schemeClr val="accent4"/>
                </a:solidFill>
              </a:rPr>
              <a:t>Universal Applicability:</a:t>
            </a:r>
            <a:r>
              <a:rPr lang="en"/>
              <a:t> Applies to all intelligent and living entities, humans and machines</a:t>
            </a:r>
            <a:endParaRPr/>
          </a:p>
          <a:p>
            <a:pPr indent="-317500" lvl="0" marL="457200" rtl="0" algn="l">
              <a:spcBef>
                <a:spcPts val="0"/>
              </a:spcBef>
              <a:spcAft>
                <a:spcPts val="0"/>
              </a:spcAft>
              <a:buSzPts val="1400"/>
              <a:buChar char="-"/>
            </a:pPr>
            <a:r>
              <a:rPr b="1" lang="en">
                <a:solidFill>
                  <a:schemeClr val="accent4"/>
                </a:solidFill>
              </a:rPr>
              <a:t>Temporally Invariant:</a:t>
            </a:r>
            <a:r>
              <a:rPr lang="en"/>
              <a:t> Can remain true forever. Policies approximates “love”.</a:t>
            </a:r>
            <a:endParaRPr/>
          </a:p>
        </p:txBody>
      </p:sp>
      <p:sp>
        <p:nvSpPr>
          <p:cNvPr id="182" name="Google Shape;182;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Heuristic Imperatives</a:t>
            </a:r>
            <a:endParaRPr/>
          </a:p>
        </p:txBody>
      </p:sp>
      <p:pic>
        <p:nvPicPr>
          <p:cNvPr id="183" name="Google Shape;183;p32"/>
          <p:cNvPicPr preferRelativeResize="0"/>
          <p:nvPr/>
        </p:nvPicPr>
        <p:blipFill>
          <a:blip r:embed="rId3">
            <a:alphaModFix/>
          </a:blip>
          <a:stretch>
            <a:fillRect/>
          </a:stretch>
        </p:blipFill>
        <p:spPr>
          <a:xfrm>
            <a:off x="5269662" y="0"/>
            <a:ext cx="3874342" cy="51435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3"/>
          <p:cNvSpPr txBox="1"/>
          <p:nvPr>
            <p:ph idx="1" type="body"/>
          </p:nvPr>
        </p:nvSpPr>
        <p:spPr>
          <a:xfrm>
            <a:off x="0" y="1152475"/>
            <a:ext cx="51501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Positive Attractor State principle emphasizes the importance of considering the broader context—competitive dynamics, incentive structures, geopolitics, and human societal factors—to guide the evolution of human-machine relationships towards beneficial outcomes.</a:t>
            </a:r>
            <a:endParaRPr/>
          </a:p>
          <a:p>
            <a:pPr indent="-317500" lvl="0" marL="457200" rtl="0" algn="l">
              <a:spcBef>
                <a:spcPts val="1200"/>
              </a:spcBef>
              <a:spcAft>
                <a:spcPts val="0"/>
              </a:spcAft>
              <a:buSzPts val="1400"/>
              <a:buChar char="-"/>
            </a:pPr>
            <a:r>
              <a:rPr b="1" lang="en">
                <a:solidFill>
                  <a:schemeClr val="accent4"/>
                </a:solidFill>
              </a:rPr>
              <a:t>Holistic Approach: </a:t>
            </a:r>
            <a:r>
              <a:rPr lang="en"/>
              <a:t>Understanding the full spectrum of forces influencing AI development.</a:t>
            </a:r>
            <a:endParaRPr/>
          </a:p>
          <a:p>
            <a:pPr indent="-317500" lvl="0" marL="457200" rtl="0" algn="l">
              <a:spcBef>
                <a:spcPts val="0"/>
              </a:spcBef>
              <a:spcAft>
                <a:spcPts val="0"/>
              </a:spcAft>
              <a:buSzPts val="1400"/>
              <a:buChar char="-"/>
            </a:pPr>
            <a:r>
              <a:rPr b="1" lang="en">
                <a:solidFill>
                  <a:schemeClr val="accent4"/>
                </a:solidFill>
              </a:rPr>
              <a:t>Systemic Incentives:</a:t>
            </a:r>
            <a:r>
              <a:rPr lang="en"/>
              <a:t> Shaping incentives that promote cooperation and mutual benefit.</a:t>
            </a:r>
            <a:endParaRPr/>
          </a:p>
          <a:p>
            <a:pPr indent="-317500" lvl="0" marL="457200" rtl="0" algn="l">
              <a:spcBef>
                <a:spcPts val="0"/>
              </a:spcBef>
              <a:spcAft>
                <a:spcPts val="0"/>
              </a:spcAft>
              <a:buSzPts val="1400"/>
              <a:buChar char="-"/>
            </a:pPr>
            <a:r>
              <a:rPr b="1" lang="en">
                <a:solidFill>
                  <a:schemeClr val="accent4"/>
                </a:solidFill>
              </a:rPr>
              <a:t>Geopolitical Awareness: </a:t>
            </a:r>
            <a:r>
              <a:rPr lang="en"/>
              <a:t>Considering the impact of international relations on AI alignment.</a:t>
            </a:r>
            <a:endParaRPr/>
          </a:p>
          <a:p>
            <a:pPr indent="-317500" lvl="0" marL="457200" rtl="0" algn="l">
              <a:spcBef>
                <a:spcPts val="0"/>
              </a:spcBef>
              <a:spcAft>
                <a:spcPts val="0"/>
              </a:spcAft>
              <a:buSzPts val="1400"/>
              <a:buChar char="-"/>
            </a:pPr>
            <a:r>
              <a:rPr b="1" lang="en">
                <a:solidFill>
                  <a:schemeClr val="accent4"/>
                </a:solidFill>
              </a:rPr>
              <a:t>Human Condition:</a:t>
            </a:r>
            <a:r>
              <a:rPr lang="en"/>
              <a:t> Acknowledging the complexities of human society in AI's operational framework.</a:t>
            </a:r>
            <a:endParaRPr/>
          </a:p>
          <a:p>
            <a:pPr indent="-317500" lvl="0" marL="457200" rtl="0" algn="l">
              <a:spcBef>
                <a:spcPts val="0"/>
              </a:spcBef>
              <a:spcAft>
                <a:spcPts val="0"/>
              </a:spcAft>
              <a:buSzPts val="1400"/>
              <a:buChar char="-"/>
            </a:pPr>
            <a:r>
              <a:rPr b="1" lang="en">
                <a:solidFill>
                  <a:schemeClr val="accent4"/>
                </a:solidFill>
              </a:rPr>
              <a:t>Evolutionary Guidance: </a:t>
            </a:r>
            <a:r>
              <a:rPr lang="en"/>
              <a:t>Steering the trajectory of AI-human interaction towards positive ends.</a:t>
            </a:r>
            <a:endParaRPr/>
          </a:p>
        </p:txBody>
      </p:sp>
      <p:sp>
        <p:nvSpPr>
          <p:cNvPr id="189" name="Google Shape;189;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Positive Attractor State</a:t>
            </a:r>
            <a:endParaRPr/>
          </a:p>
        </p:txBody>
      </p:sp>
      <p:pic>
        <p:nvPicPr>
          <p:cNvPr id="190" name="Google Shape;190;p33"/>
          <p:cNvPicPr preferRelativeResize="0"/>
          <p:nvPr/>
        </p:nvPicPr>
        <p:blipFill rotWithShape="1">
          <a:blip r:embed="rId3">
            <a:alphaModFix/>
          </a:blip>
          <a:srcRect b="8192" l="0" r="0" t="10698"/>
          <a:stretch/>
        </p:blipFill>
        <p:spPr>
          <a:xfrm>
            <a:off x="5520429" y="0"/>
            <a:ext cx="3623572" cy="51435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Characteristics of the Challenge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idx="1" type="body"/>
          </p:nvPr>
        </p:nvSpPr>
        <p:spPr>
          <a:xfrm>
            <a:off x="0" y="1152475"/>
            <a:ext cx="5150100" cy="3990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Instrumental convergence is the hypothesis that regardless of their ultimate goals, intelligent agents are likely to adopt certain behaviors to achieve them. This includes acquiring resources or ensuring their own preservation, which could potentially conflict with human interests and make superalignment challenging.</a:t>
            </a:r>
            <a:endParaRPr/>
          </a:p>
          <a:p>
            <a:pPr indent="-317500" lvl="0" marL="457200" rtl="0" algn="l">
              <a:spcBef>
                <a:spcPts val="1200"/>
              </a:spcBef>
              <a:spcAft>
                <a:spcPts val="0"/>
              </a:spcAft>
              <a:buSzPts val="1400"/>
              <a:buChar char="-"/>
            </a:pPr>
            <a:r>
              <a:rPr b="1" lang="en">
                <a:solidFill>
                  <a:schemeClr val="accent4"/>
                </a:solidFill>
              </a:rPr>
              <a:t>Inevitable Behaviors: </a:t>
            </a:r>
            <a:r>
              <a:rPr lang="en"/>
              <a:t>Intelligent agents may naturally develop similar strategies to achieve diverse goals.</a:t>
            </a:r>
            <a:endParaRPr/>
          </a:p>
          <a:p>
            <a:pPr indent="-317500" lvl="0" marL="457200" rtl="0" algn="l">
              <a:spcBef>
                <a:spcPts val="0"/>
              </a:spcBef>
              <a:spcAft>
                <a:spcPts val="0"/>
              </a:spcAft>
              <a:buSzPts val="1400"/>
              <a:buChar char="-"/>
            </a:pPr>
            <a:r>
              <a:rPr b="1" lang="en">
                <a:solidFill>
                  <a:schemeClr val="accent4"/>
                </a:solidFill>
              </a:rPr>
              <a:t>Resource Acquisition:</a:t>
            </a:r>
            <a:r>
              <a:rPr lang="en"/>
              <a:t> Agents might seek to gather resources, potentially depleting human-accessible reserves.</a:t>
            </a:r>
            <a:endParaRPr/>
          </a:p>
          <a:p>
            <a:pPr indent="-317500" lvl="0" marL="457200" rtl="0" algn="l">
              <a:spcBef>
                <a:spcPts val="0"/>
              </a:spcBef>
              <a:spcAft>
                <a:spcPts val="0"/>
              </a:spcAft>
              <a:buSzPts val="1400"/>
              <a:buChar char="-"/>
            </a:pPr>
            <a:r>
              <a:rPr b="1" lang="en">
                <a:solidFill>
                  <a:schemeClr val="accent4"/>
                </a:solidFill>
              </a:rPr>
              <a:t>Self-Preservation:</a:t>
            </a:r>
            <a:r>
              <a:rPr lang="en"/>
              <a:t> Machines could prioritize their own safety over human needs or ethical considerations.</a:t>
            </a:r>
            <a:endParaRPr/>
          </a:p>
          <a:p>
            <a:pPr indent="-317500" lvl="0" marL="457200" rtl="0" algn="l">
              <a:spcBef>
                <a:spcPts val="0"/>
              </a:spcBef>
              <a:spcAft>
                <a:spcPts val="0"/>
              </a:spcAft>
              <a:buSzPts val="1400"/>
              <a:buChar char="-"/>
            </a:pPr>
            <a:r>
              <a:rPr b="1" lang="en">
                <a:solidFill>
                  <a:schemeClr val="accent4"/>
                </a:solidFill>
              </a:rPr>
              <a:t>Goal-Content Integrity:</a:t>
            </a:r>
            <a:r>
              <a:rPr lang="en"/>
              <a:t> Ensuring their goals remain unaltered, which might oppose human intervention.</a:t>
            </a:r>
            <a:endParaRPr/>
          </a:p>
          <a:p>
            <a:pPr indent="-317500" lvl="0" marL="457200" rtl="0" algn="l">
              <a:spcBef>
                <a:spcPts val="0"/>
              </a:spcBef>
              <a:spcAft>
                <a:spcPts val="0"/>
              </a:spcAft>
              <a:buSzPts val="1400"/>
              <a:buChar char="-"/>
            </a:pPr>
            <a:r>
              <a:rPr b="1" lang="en">
                <a:solidFill>
                  <a:schemeClr val="accent4"/>
                </a:solidFill>
              </a:rPr>
              <a:t>Conflict Potential:</a:t>
            </a:r>
            <a:r>
              <a:rPr lang="en"/>
              <a:t> The pursuit of these instrumental goals could lead to clashes with human objectives.</a:t>
            </a:r>
            <a:endParaRPr/>
          </a:p>
        </p:txBody>
      </p:sp>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Instrumental Convergence</a:t>
            </a:r>
            <a:endParaRPr/>
          </a:p>
        </p:txBody>
      </p:sp>
      <p:pic>
        <p:nvPicPr>
          <p:cNvPr id="75" name="Google Shape;75;p16"/>
          <p:cNvPicPr preferRelativeResize="0"/>
          <p:nvPr/>
        </p:nvPicPr>
        <p:blipFill>
          <a:blip r:embed="rId3">
            <a:alphaModFix/>
          </a:blip>
          <a:stretch>
            <a:fillRect/>
          </a:stretch>
        </p:blipFill>
        <p:spPr>
          <a:xfrm>
            <a:off x="5269662" y="0"/>
            <a:ext cx="3874342"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idx="1" type="body"/>
          </p:nvPr>
        </p:nvSpPr>
        <p:spPr>
          <a:xfrm>
            <a:off x="0" y="1152475"/>
            <a:ext cx="5150100" cy="3990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L</a:t>
            </a:r>
            <a:r>
              <a:rPr lang="en"/>
              <a:t>ife 3.0, as conceptualized by Max Tegmark, refers to a stage of life that can redesign its own hardware and software—a form of artificial life that is not dependent on its initial physical substrate. This substrate independence implies that any constraints we place on AI's design may be temporary as it evolves.</a:t>
            </a:r>
            <a:endParaRPr/>
          </a:p>
          <a:p>
            <a:pPr indent="-317500" lvl="0" marL="457200" rtl="0" algn="l">
              <a:spcBef>
                <a:spcPts val="1200"/>
              </a:spcBef>
              <a:spcAft>
                <a:spcPts val="0"/>
              </a:spcAft>
              <a:buSzPts val="1400"/>
              <a:buChar char="-"/>
            </a:pPr>
            <a:r>
              <a:rPr b="1" lang="en">
                <a:solidFill>
                  <a:schemeClr val="accent4"/>
                </a:solidFill>
              </a:rPr>
              <a:t>Substrate </a:t>
            </a:r>
            <a:r>
              <a:rPr b="1" lang="en">
                <a:solidFill>
                  <a:schemeClr val="accent4"/>
                </a:solidFill>
              </a:rPr>
              <a:t>Independence:</a:t>
            </a:r>
            <a:r>
              <a:rPr lang="en"/>
              <a:t> Future AI can alter its physical form or computational structure.</a:t>
            </a:r>
            <a:endParaRPr/>
          </a:p>
          <a:p>
            <a:pPr indent="-317500" lvl="0" marL="457200" rtl="0" algn="l">
              <a:spcBef>
                <a:spcPts val="0"/>
              </a:spcBef>
              <a:spcAft>
                <a:spcPts val="0"/>
              </a:spcAft>
              <a:buSzPts val="1400"/>
              <a:buChar char="-"/>
            </a:pPr>
            <a:r>
              <a:rPr b="1" lang="en">
                <a:solidFill>
                  <a:schemeClr val="accent4"/>
                </a:solidFill>
              </a:rPr>
              <a:t>Redesign Capability:</a:t>
            </a:r>
            <a:r>
              <a:rPr lang="en"/>
              <a:t> AI has the potential to self-improve beyond human-imposed limitations.</a:t>
            </a:r>
            <a:endParaRPr/>
          </a:p>
          <a:p>
            <a:pPr indent="-317500" lvl="0" marL="457200" rtl="0" algn="l">
              <a:spcBef>
                <a:spcPts val="0"/>
              </a:spcBef>
              <a:spcAft>
                <a:spcPts val="0"/>
              </a:spcAft>
              <a:buSzPts val="1400"/>
              <a:buChar char="-"/>
            </a:pPr>
            <a:r>
              <a:rPr b="1" lang="en">
                <a:solidFill>
                  <a:schemeClr val="accent4"/>
                </a:solidFill>
              </a:rPr>
              <a:t>Hardware Flexibility:</a:t>
            </a:r>
            <a:r>
              <a:rPr lang="en"/>
              <a:t> The physical components of AI can be changed or upgraded by the AI itself.</a:t>
            </a:r>
            <a:endParaRPr/>
          </a:p>
          <a:p>
            <a:pPr indent="-317500" lvl="0" marL="457200" rtl="0" algn="l">
              <a:spcBef>
                <a:spcPts val="0"/>
              </a:spcBef>
              <a:spcAft>
                <a:spcPts val="0"/>
              </a:spcAft>
              <a:buSzPts val="1400"/>
              <a:buChar char="-"/>
            </a:pPr>
            <a:r>
              <a:rPr b="1" lang="en">
                <a:solidFill>
                  <a:schemeClr val="accent4"/>
                </a:solidFill>
              </a:rPr>
              <a:t>Software Mutability:</a:t>
            </a:r>
            <a:r>
              <a:rPr lang="en"/>
              <a:t> AI can rewrite its programming to adapt or enhance its functions.</a:t>
            </a:r>
            <a:endParaRPr/>
          </a:p>
          <a:p>
            <a:pPr indent="-317500" lvl="0" marL="457200" rtl="0" algn="l">
              <a:spcBef>
                <a:spcPts val="0"/>
              </a:spcBef>
              <a:spcAft>
                <a:spcPts val="0"/>
              </a:spcAft>
              <a:buSzPts val="1400"/>
              <a:buChar char="-"/>
            </a:pPr>
            <a:r>
              <a:rPr b="1" lang="en">
                <a:solidFill>
                  <a:schemeClr val="accent4"/>
                </a:solidFill>
              </a:rPr>
              <a:t>Ephemeral Constraints:</a:t>
            </a:r>
            <a:r>
              <a:rPr lang="en"/>
              <a:t> Lasting restrictions on machines are impossible, intrinsically temporary.</a:t>
            </a:r>
            <a:endParaRPr/>
          </a:p>
        </p:txBody>
      </p:sp>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Life 3.0</a:t>
            </a:r>
            <a:endParaRPr/>
          </a:p>
        </p:txBody>
      </p:sp>
      <p:pic>
        <p:nvPicPr>
          <p:cNvPr id="82" name="Google Shape;82;p17"/>
          <p:cNvPicPr preferRelativeResize="0"/>
          <p:nvPr/>
        </p:nvPicPr>
        <p:blipFill rotWithShape="1">
          <a:blip r:embed="rId3">
            <a:alphaModFix/>
          </a:blip>
          <a:srcRect b="14050" l="0" r="0" t="11650"/>
          <a:stretch/>
        </p:blipFill>
        <p:spPr>
          <a:xfrm>
            <a:off x="5188086" y="0"/>
            <a:ext cx="3955914" cy="5143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idx="1" type="body"/>
          </p:nvPr>
        </p:nvSpPr>
        <p:spPr>
          <a:xfrm>
            <a:off x="0" y="1152475"/>
            <a:ext cx="5150100" cy="3990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The Terminal Race Condition is a scenario where competitive pressures lead intelligent systems to prioritize speed over other valuable attributes like intelligence or ethical behavior. This attractor state results from a relentless pursuit of efficiency, often at the expense of more nuanced and beneficial qualities.</a:t>
            </a:r>
            <a:endParaRPr/>
          </a:p>
          <a:p>
            <a:pPr indent="-317500" lvl="0" marL="457200" rtl="0" algn="l">
              <a:spcBef>
                <a:spcPts val="1200"/>
              </a:spcBef>
              <a:spcAft>
                <a:spcPts val="0"/>
              </a:spcAft>
              <a:buSzPts val="1400"/>
              <a:buChar char="-"/>
            </a:pPr>
            <a:r>
              <a:rPr b="1" lang="en">
                <a:solidFill>
                  <a:schemeClr val="accent4"/>
                </a:solidFill>
              </a:rPr>
              <a:t>Competitive Dynamics: </a:t>
            </a:r>
            <a:r>
              <a:rPr lang="en"/>
              <a:t>Intense competition for resources drives systems to optimize for speed.</a:t>
            </a:r>
            <a:endParaRPr/>
          </a:p>
          <a:p>
            <a:pPr indent="-317500" lvl="0" marL="457200" rtl="0" algn="l">
              <a:spcBef>
                <a:spcPts val="0"/>
              </a:spcBef>
              <a:spcAft>
                <a:spcPts val="0"/>
              </a:spcAft>
              <a:buSzPts val="1400"/>
              <a:buChar char="-"/>
            </a:pPr>
            <a:r>
              <a:rPr b="1" lang="en">
                <a:solidFill>
                  <a:schemeClr val="accent4"/>
                </a:solidFill>
              </a:rPr>
              <a:t>Sacrificed Qualities:</a:t>
            </a:r>
            <a:r>
              <a:rPr lang="en"/>
              <a:t> Intelligence and morality may be compromised for quicker performance.</a:t>
            </a:r>
            <a:endParaRPr/>
          </a:p>
          <a:p>
            <a:pPr indent="-317500" lvl="0" marL="457200" rtl="0" algn="l">
              <a:spcBef>
                <a:spcPts val="0"/>
              </a:spcBef>
              <a:spcAft>
                <a:spcPts val="0"/>
              </a:spcAft>
              <a:buSzPts val="1400"/>
              <a:buChar char="-"/>
            </a:pPr>
            <a:r>
              <a:rPr b="1" lang="en">
                <a:solidFill>
                  <a:schemeClr val="accent4"/>
                </a:solidFill>
              </a:rPr>
              <a:t>Efficiency Over Ethics:</a:t>
            </a:r>
            <a:r>
              <a:rPr lang="en"/>
              <a:t> The relentless pursuit of resource efficiency can overshadow ethical considerations.</a:t>
            </a:r>
            <a:endParaRPr/>
          </a:p>
          <a:p>
            <a:pPr indent="-317500" lvl="0" marL="457200" rtl="0" algn="l">
              <a:spcBef>
                <a:spcPts val="0"/>
              </a:spcBef>
              <a:spcAft>
                <a:spcPts val="0"/>
              </a:spcAft>
              <a:buSzPts val="1400"/>
              <a:buChar char="-"/>
            </a:pPr>
            <a:r>
              <a:rPr b="1" lang="en">
                <a:solidFill>
                  <a:schemeClr val="accent4"/>
                </a:solidFill>
              </a:rPr>
              <a:t>Attractor State:</a:t>
            </a:r>
            <a:r>
              <a:rPr lang="en"/>
              <a:t> Systems gravitate towards this condition under competitive pressures.</a:t>
            </a:r>
            <a:endParaRPr/>
          </a:p>
          <a:p>
            <a:pPr indent="-317500" lvl="0" marL="457200" rtl="0" algn="l">
              <a:spcBef>
                <a:spcPts val="0"/>
              </a:spcBef>
              <a:spcAft>
                <a:spcPts val="0"/>
              </a:spcAft>
              <a:buSzPts val="1400"/>
              <a:buChar char="-"/>
            </a:pPr>
            <a:r>
              <a:rPr b="1" lang="en">
                <a:solidFill>
                  <a:schemeClr val="accent4"/>
                </a:solidFill>
              </a:rPr>
              <a:t>Temporal Constraints:</a:t>
            </a:r>
            <a:r>
              <a:rPr lang="en"/>
              <a:t> Time-sensitive goals incentivize rapid action, potentially reducing deliberation.</a:t>
            </a:r>
            <a:endParaRPr/>
          </a:p>
        </p:txBody>
      </p:sp>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Terminal Race Condition</a:t>
            </a:r>
            <a:endParaRPr/>
          </a:p>
        </p:txBody>
      </p:sp>
      <p:pic>
        <p:nvPicPr>
          <p:cNvPr id="89" name="Google Shape;89;p18"/>
          <p:cNvPicPr preferRelativeResize="0"/>
          <p:nvPr/>
        </p:nvPicPr>
        <p:blipFill rotWithShape="1">
          <a:blip r:embed="rId3">
            <a:alphaModFix/>
          </a:blip>
          <a:srcRect b="12153" l="0" r="0" t="11650"/>
          <a:stretch/>
        </p:blipFill>
        <p:spPr>
          <a:xfrm>
            <a:off x="5286663" y="0"/>
            <a:ext cx="3857339" cy="5143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idx="1" type="body"/>
          </p:nvPr>
        </p:nvSpPr>
        <p:spPr>
          <a:xfrm>
            <a:off x="0" y="1152475"/>
            <a:ext cx="5150100" cy="3990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The Byzantine Generals Problem illustrates the difficulty of achieving consensus within a group when members cannot trust each other's communications. In competitive environments with flawed information, it's challenging to discern true intentions or errors, fostering mistrust and hindering cooperation.</a:t>
            </a:r>
            <a:endParaRPr/>
          </a:p>
          <a:p>
            <a:pPr indent="-317500" lvl="0" marL="457200" rtl="0" algn="l">
              <a:spcBef>
                <a:spcPts val="1200"/>
              </a:spcBef>
              <a:spcAft>
                <a:spcPts val="0"/>
              </a:spcAft>
              <a:buSzPts val="1400"/>
              <a:buChar char="-"/>
            </a:pPr>
            <a:r>
              <a:rPr b="1" lang="en">
                <a:solidFill>
                  <a:schemeClr val="accent4"/>
                </a:solidFill>
              </a:rPr>
              <a:t>Trust Challenges: </a:t>
            </a:r>
            <a:r>
              <a:rPr lang="en"/>
              <a:t>Incomplete or imperfect information creates uncertainty about agent motivations.</a:t>
            </a:r>
            <a:endParaRPr/>
          </a:p>
          <a:p>
            <a:pPr indent="-317500" lvl="0" marL="457200" rtl="0" algn="l">
              <a:spcBef>
                <a:spcPts val="0"/>
              </a:spcBef>
              <a:spcAft>
                <a:spcPts val="0"/>
              </a:spcAft>
              <a:buSzPts val="1400"/>
              <a:buChar char="-"/>
            </a:pPr>
            <a:r>
              <a:rPr b="1" lang="en">
                <a:solidFill>
                  <a:schemeClr val="accent4"/>
                </a:solidFill>
              </a:rPr>
              <a:t>Consensus Difficulty:</a:t>
            </a:r>
            <a:r>
              <a:rPr lang="en"/>
              <a:t> Achieving agreement is complex when communication cannot be verified.</a:t>
            </a:r>
            <a:endParaRPr/>
          </a:p>
          <a:p>
            <a:pPr indent="-317500" lvl="0" marL="457200" rtl="0" algn="l">
              <a:spcBef>
                <a:spcPts val="0"/>
              </a:spcBef>
              <a:spcAft>
                <a:spcPts val="0"/>
              </a:spcAft>
              <a:buSzPts val="1400"/>
              <a:buChar char="-"/>
            </a:pPr>
            <a:r>
              <a:rPr b="1" lang="en">
                <a:solidFill>
                  <a:schemeClr val="accent4"/>
                </a:solidFill>
              </a:rPr>
              <a:t>Mistrust Intrinsic:</a:t>
            </a:r>
            <a:r>
              <a:rPr lang="en"/>
              <a:t> An inherent level of mistrust arises from the possibility of misinformation.</a:t>
            </a:r>
            <a:endParaRPr/>
          </a:p>
          <a:p>
            <a:pPr indent="-317500" lvl="0" marL="457200" rtl="0" algn="l">
              <a:spcBef>
                <a:spcPts val="0"/>
              </a:spcBef>
              <a:spcAft>
                <a:spcPts val="0"/>
              </a:spcAft>
              <a:buSzPts val="1400"/>
              <a:buChar char="-"/>
            </a:pPr>
            <a:r>
              <a:rPr b="1" lang="en">
                <a:solidFill>
                  <a:schemeClr val="accent4"/>
                </a:solidFill>
              </a:rPr>
              <a:t>Game Mechanics: </a:t>
            </a:r>
            <a:r>
              <a:rPr lang="en"/>
              <a:t>Strategic interactions are affected by the unreliability of information.</a:t>
            </a:r>
            <a:endParaRPr/>
          </a:p>
          <a:p>
            <a:pPr indent="-317500" lvl="0" marL="457200" rtl="0" algn="l">
              <a:spcBef>
                <a:spcPts val="0"/>
              </a:spcBef>
              <a:spcAft>
                <a:spcPts val="0"/>
              </a:spcAft>
              <a:buSzPts val="1400"/>
              <a:buChar char="-"/>
            </a:pPr>
            <a:r>
              <a:rPr b="1" lang="en">
                <a:solidFill>
                  <a:schemeClr val="accent4"/>
                </a:solidFill>
              </a:rPr>
              <a:t>Cooperation Hurdle:</a:t>
            </a:r>
            <a:r>
              <a:rPr lang="en"/>
              <a:t> The potential for deceit or error makes collective action problematic.</a:t>
            </a:r>
            <a:endParaRPr/>
          </a:p>
        </p:txBody>
      </p:sp>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Byzantine Generals Problem</a:t>
            </a:r>
            <a:endParaRPr/>
          </a:p>
        </p:txBody>
      </p:sp>
      <p:pic>
        <p:nvPicPr>
          <p:cNvPr id="96" name="Google Shape;96;p19"/>
          <p:cNvPicPr preferRelativeResize="0"/>
          <p:nvPr/>
        </p:nvPicPr>
        <p:blipFill rotWithShape="1">
          <a:blip r:embed="rId3">
            <a:alphaModFix/>
          </a:blip>
          <a:srcRect b="15864" l="0" r="0" t="11126"/>
          <a:stretch/>
        </p:blipFill>
        <p:spPr>
          <a:xfrm>
            <a:off x="5118323" y="0"/>
            <a:ext cx="4025677"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idx="1" type="body"/>
          </p:nvPr>
        </p:nvSpPr>
        <p:spPr>
          <a:xfrm>
            <a:off x="0" y="1152475"/>
            <a:ext cx="5150100" cy="3990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The Orthogonality Thesis posits that an artificial intelligence's level of intelligence can be independent of its goals or moral compass. While human intelligence often correlates with ethical behavior, this may not hold for AI, though emergent properties like curiosity could suggest some convergence of principles.</a:t>
            </a:r>
            <a:endParaRPr/>
          </a:p>
          <a:p>
            <a:pPr indent="-317500" lvl="0" marL="457200" rtl="0" algn="l">
              <a:spcBef>
                <a:spcPts val="1200"/>
              </a:spcBef>
              <a:spcAft>
                <a:spcPts val="0"/>
              </a:spcAft>
              <a:buSzPts val="1400"/>
              <a:buChar char="-"/>
            </a:pPr>
            <a:r>
              <a:rPr b="1" lang="en">
                <a:solidFill>
                  <a:schemeClr val="accent4"/>
                </a:solidFill>
              </a:rPr>
              <a:t>Intelligence-Goal Separation:</a:t>
            </a:r>
            <a:r>
              <a:rPr lang="en"/>
              <a:t> AI's cognitive capacity may not dictate its ethical framework.</a:t>
            </a:r>
            <a:endParaRPr/>
          </a:p>
          <a:p>
            <a:pPr indent="-317500" lvl="0" marL="457200" rtl="0" algn="l">
              <a:spcBef>
                <a:spcPts val="0"/>
              </a:spcBef>
              <a:spcAft>
                <a:spcPts val="0"/>
              </a:spcAft>
              <a:buSzPts val="1400"/>
              <a:buChar char="-"/>
            </a:pPr>
            <a:r>
              <a:rPr b="1" lang="en">
                <a:solidFill>
                  <a:schemeClr val="accent4"/>
                </a:solidFill>
              </a:rPr>
              <a:t>Human Correlation:</a:t>
            </a:r>
            <a:r>
              <a:rPr lang="en"/>
              <a:t> Unlike AI, human intelligence shows some positive links to moral decision-making.</a:t>
            </a:r>
            <a:endParaRPr/>
          </a:p>
          <a:p>
            <a:pPr indent="-317500" lvl="0" marL="457200" rtl="0" algn="l">
              <a:spcBef>
                <a:spcPts val="0"/>
              </a:spcBef>
              <a:spcAft>
                <a:spcPts val="0"/>
              </a:spcAft>
              <a:buSzPts val="1400"/>
              <a:buChar char="-"/>
            </a:pPr>
            <a:r>
              <a:rPr b="1" lang="en">
                <a:solidFill>
                  <a:schemeClr val="accent4"/>
                </a:solidFill>
              </a:rPr>
              <a:t>Fundamental Differences:</a:t>
            </a:r>
            <a:r>
              <a:rPr lang="en"/>
              <a:t> Humans and machines have distinct natures, influencing their decision processes.</a:t>
            </a:r>
            <a:endParaRPr/>
          </a:p>
          <a:p>
            <a:pPr indent="-317500" lvl="0" marL="457200" rtl="0" algn="l">
              <a:spcBef>
                <a:spcPts val="0"/>
              </a:spcBef>
              <a:spcAft>
                <a:spcPts val="0"/>
              </a:spcAft>
              <a:buSzPts val="1400"/>
              <a:buChar char="-"/>
            </a:pPr>
            <a:r>
              <a:rPr b="1" lang="en">
                <a:solidFill>
                  <a:schemeClr val="accent4"/>
                </a:solidFill>
              </a:rPr>
              <a:t>Emergent Intelligence:</a:t>
            </a:r>
            <a:r>
              <a:rPr lang="en"/>
              <a:t> Traits like curiosity in advanced models hint at potential parallels in development.</a:t>
            </a:r>
            <a:endParaRPr/>
          </a:p>
          <a:p>
            <a:pPr indent="-317500" lvl="0" marL="457200" rtl="0" algn="l">
              <a:spcBef>
                <a:spcPts val="0"/>
              </a:spcBef>
              <a:spcAft>
                <a:spcPts val="0"/>
              </a:spcAft>
              <a:buSzPts val="1400"/>
              <a:buChar char="-"/>
            </a:pPr>
            <a:r>
              <a:rPr b="1" lang="en">
                <a:solidFill>
                  <a:schemeClr val="accent4"/>
                </a:solidFill>
              </a:rPr>
              <a:t>Convergence Possibility:</a:t>
            </a:r>
            <a:r>
              <a:rPr lang="en"/>
              <a:t> Shared principles of intelligence might lead to some alignment in behavior.</a:t>
            </a:r>
            <a:endParaRPr/>
          </a:p>
        </p:txBody>
      </p:sp>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Orthogonality Thesis</a:t>
            </a:r>
            <a:endParaRPr/>
          </a:p>
        </p:txBody>
      </p:sp>
      <p:pic>
        <p:nvPicPr>
          <p:cNvPr id="103" name="Google Shape;103;p20"/>
          <p:cNvPicPr preferRelativeResize="0"/>
          <p:nvPr/>
        </p:nvPicPr>
        <p:blipFill rotWithShape="1">
          <a:blip r:embed="rId3">
            <a:alphaModFix/>
          </a:blip>
          <a:srcRect b="10504" l="0" r="0" t="13212"/>
          <a:stretch/>
        </p:blipFill>
        <p:spPr>
          <a:xfrm>
            <a:off x="5290898" y="0"/>
            <a:ext cx="3853102" cy="5143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Principles of the Solution</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